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6" r:id="rId3"/>
    <p:sldId id="284" r:id="rId4"/>
    <p:sldId id="257" r:id="rId5"/>
    <p:sldId id="260" r:id="rId6"/>
    <p:sldId id="263" r:id="rId7"/>
    <p:sldId id="282" r:id="rId8"/>
    <p:sldId id="265" r:id="rId9"/>
    <p:sldId id="267" r:id="rId10"/>
    <p:sldId id="278" r:id="rId11"/>
    <p:sldId id="264" r:id="rId12"/>
    <p:sldId id="281" r:id="rId13"/>
    <p:sldId id="279" r:id="rId14"/>
    <p:sldId id="269" r:id="rId15"/>
    <p:sldId id="271" r:id="rId16"/>
    <p:sldId id="273" r:id="rId17"/>
    <p:sldId id="272" r:id="rId18"/>
    <p:sldId id="276" r:id="rId19"/>
    <p:sldId id="274" r:id="rId20"/>
    <p:sldId id="277" r:id="rId21"/>
    <p:sldId id="280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32"/>
    <p:restoredTop sz="86486"/>
  </p:normalViewPr>
  <p:slideViewPr>
    <p:cSldViewPr snapToGrid="0" snapToObjects="1">
      <p:cViewPr>
        <p:scale>
          <a:sx n="68" d="100"/>
          <a:sy n="68" d="100"/>
        </p:scale>
        <p:origin x="1000" y="608"/>
      </p:cViewPr>
      <p:guideLst/>
    </p:cSldViewPr>
  </p:slideViewPr>
  <p:outlineViewPr>
    <p:cViewPr>
      <p:scale>
        <a:sx n="33" d="100"/>
        <a:sy n="33" d="100"/>
      </p:scale>
      <p:origin x="0" y="-7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11467-E2E3-A24B-8896-A8DD6B84A15E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DF3F-1457-2E44-B5ED-365D9EB3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1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27B24-C3A6-3E48-80F1-8C40A3FEC62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D46F4-57F0-7C4F-8A9A-17E7AC5FD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ekkizh/FCN.tensorflow#observations" TargetMode="External"/><Relationship Id="rId3" Type="http://schemas.openxmlformats.org/officeDocument/2006/relationships/hyperlink" Target="Codes%20taken%20from:%20https:/github.com/shekkizh/FCN.tensorflow#observations https://github.com/torrvision/crfasrnn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582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Comparison between </a:t>
            </a:r>
            <a:r>
              <a:rPr lang="en-US" dirty="0" smtClean="0"/>
              <a:t>Semantic Segmentation techniques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8640"/>
            <a:ext cx="9144000" cy="1628385"/>
          </a:xfrm>
        </p:spPr>
        <p:txBody>
          <a:bodyPr>
            <a:normAutofit/>
          </a:bodyPr>
          <a:lstStyle/>
          <a:p>
            <a:r>
              <a:rPr lang="en-US" dirty="0" smtClean="0"/>
              <a:t>Presentation by: Vinita </a:t>
            </a:r>
            <a:r>
              <a:rPr lang="en-US" dirty="0" err="1" smtClean="0"/>
              <a:t>Boolchandani</a:t>
            </a:r>
            <a:endParaRPr lang="en-US" dirty="0" smtClean="0"/>
          </a:p>
          <a:p>
            <a:r>
              <a:rPr lang="en-US" dirty="0" smtClean="0"/>
              <a:t>Course: B659, Vision </a:t>
            </a:r>
            <a:r>
              <a:rPr lang="en-US" smtClean="0"/>
              <a:t>for </a:t>
            </a:r>
            <a:r>
              <a:rPr lang="en-US" smtClean="0"/>
              <a:t>Intelligent Robotics </a:t>
            </a:r>
            <a:r>
              <a:rPr lang="en-US" dirty="0" smtClean="0"/>
              <a:t>(Fall 2017)</a:t>
            </a:r>
          </a:p>
          <a:p>
            <a:r>
              <a:rPr lang="en-US" dirty="0" smtClean="0"/>
              <a:t>Professor: Michael </a:t>
            </a:r>
            <a:r>
              <a:rPr lang="en-US" dirty="0" err="1" smtClean="0"/>
              <a:t>Ryoo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76350"/>
            <a:ext cx="10210799" cy="4900613"/>
          </a:xfrm>
        </p:spPr>
      </p:pic>
    </p:spTree>
    <p:extLst>
      <p:ext uri="{BB962C8B-B14F-4D97-AF65-F5344CB8AC3E}">
        <p14:creationId xmlns:p14="http://schemas.microsoft.com/office/powerpoint/2010/main" val="99572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PASCAL VOC Result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371600"/>
            <a:ext cx="5423501" cy="5486399"/>
          </a:xfrm>
        </p:spPr>
      </p:pic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328" y="1825625"/>
            <a:ext cx="3865344" cy="4351338"/>
          </a:xfrm>
        </p:spPr>
      </p:pic>
    </p:spTree>
    <p:extLst>
      <p:ext uri="{BB962C8B-B14F-4D97-AF65-F5344CB8AC3E}">
        <p14:creationId xmlns:p14="http://schemas.microsoft.com/office/powerpoint/2010/main" val="3369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Convoluted Network</a:t>
            </a:r>
          </a:p>
          <a:p>
            <a:pPr lvl="1"/>
            <a:r>
              <a:rPr lang="en-US" dirty="0" smtClean="0"/>
              <a:t>Uses just an FCN with skip architecture</a:t>
            </a:r>
          </a:p>
          <a:p>
            <a:pPr lvl="1"/>
            <a:r>
              <a:rPr lang="en-US" dirty="0" smtClean="0"/>
              <a:t>Trained on PASCAL VOC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CRF as RNN</a:t>
            </a:r>
          </a:p>
          <a:p>
            <a:pPr lvl="1"/>
            <a:r>
              <a:rPr lang="en-US" dirty="0" smtClean="0"/>
              <a:t>Uses CRF-RNN over FCN</a:t>
            </a:r>
          </a:p>
          <a:p>
            <a:pPr lvl="1"/>
            <a:r>
              <a:rPr lang="en-US" dirty="0" smtClean="0"/>
              <a:t>Trained on PASCAL VOC </a:t>
            </a:r>
            <a:r>
              <a:rPr lang="en-US" dirty="0"/>
              <a:t>and MS </a:t>
            </a:r>
            <a:r>
              <a:rPr lang="en-US" dirty="0" smtClean="0"/>
              <a:t>Coco</a:t>
            </a:r>
          </a:p>
        </p:txBody>
      </p:sp>
    </p:spTree>
    <p:extLst>
      <p:ext uri="{BB962C8B-B14F-4D97-AF65-F5344CB8AC3E}">
        <p14:creationId xmlns:p14="http://schemas.microsoft.com/office/powerpoint/2010/main" val="168919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</a:t>
            </a:r>
            <a:r>
              <a:rPr lang="en-US" dirty="0"/>
              <a:t>Results-</a:t>
            </a:r>
            <a:r>
              <a:rPr lang="en-US" sz="2800" dirty="0"/>
              <a:t>MIT Scene Parsing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88" y="2801857"/>
            <a:ext cx="2844800" cy="284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84" y="290570"/>
            <a:ext cx="1751172" cy="1751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686339"/>
            <a:ext cx="3949700" cy="325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0" y="2686339"/>
            <a:ext cx="3949700" cy="325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7255" y="20417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7446" y="5937539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Truth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34884" y="5937539"/>
            <a:ext cx="56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FCN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44833" y="587470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CRF-RNN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</a:t>
            </a:r>
            <a:r>
              <a:rPr lang="en-US" dirty="0"/>
              <a:t>Results</a:t>
            </a:r>
            <a:r>
              <a:rPr lang="en-US" sz="2800" dirty="0"/>
              <a:t>-MIT Scene Parsing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88" y="2801857"/>
            <a:ext cx="2844800" cy="284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84" y="290570"/>
            <a:ext cx="1751172" cy="1751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686339"/>
            <a:ext cx="3949700" cy="325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0" y="2686339"/>
            <a:ext cx="3949700" cy="325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7255" y="20417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7446" y="5937539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Truth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34884" y="5937539"/>
            <a:ext cx="56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FCN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44833" y="587470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CRF-RNN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1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</a:t>
            </a:r>
            <a:r>
              <a:rPr lang="en-US" dirty="0"/>
              <a:t>Results-</a:t>
            </a:r>
            <a:r>
              <a:rPr lang="en-US" sz="2800" dirty="0"/>
              <a:t>MIT Scene Parsing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88" y="2801857"/>
            <a:ext cx="2844800" cy="284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84" y="290570"/>
            <a:ext cx="1751172" cy="1751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686339"/>
            <a:ext cx="3949700" cy="325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0" y="2686339"/>
            <a:ext cx="3949700" cy="325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7255" y="20417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7446" y="5937539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Truth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34884" y="5937539"/>
            <a:ext cx="56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FCN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44833" y="587470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CRF-RNN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1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Failure-MIT Scene Parsing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19" y="149081"/>
            <a:ext cx="3123281" cy="26567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9" y="3007360"/>
            <a:ext cx="3949700" cy="325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79" y="3007360"/>
            <a:ext cx="3949700" cy="325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19" y="3162300"/>
            <a:ext cx="3095358" cy="2644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459" y="5806440"/>
            <a:ext cx="1808480" cy="5558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4440" y="6385560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Truth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61560" y="6416040"/>
            <a:ext cx="56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FCN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28760" y="636225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CRF-RNN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as RNN tested on Random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196" y="2209800"/>
            <a:ext cx="3788428" cy="29085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3652624" cy="2908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9709" y="169068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80755" y="176557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CRF-RNN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0" y="5118337"/>
            <a:ext cx="10058400" cy="17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CRF as RNN tested on Random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01"/>
          <a:stretch/>
        </p:blipFill>
        <p:spPr>
          <a:xfrm>
            <a:off x="7385085" y="2129191"/>
            <a:ext cx="3780724" cy="26805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03"/>
          <a:stretch/>
        </p:blipFill>
        <p:spPr>
          <a:xfrm>
            <a:off x="1005775" y="2129191"/>
            <a:ext cx="3685599" cy="26805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06172" y="169068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59119" y="160002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CRF-RNN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4" y="4878932"/>
            <a:ext cx="9652011" cy="176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Semantic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Autonomous Driving</a:t>
            </a:r>
          </a:p>
          <a:p>
            <a:r>
              <a:rPr lang="en-US" dirty="0" smtClean="0"/>
              <a:t>Help visually impaired people</a:t>
            </a:r>
          </a:p>
          <a:p>
            <a:r>
              <a:rPr lang="en-US" dirty="0" smtClean="0"/>
              <a:t>Robotics: Robots need it to understand different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CRF as RNN tested on Random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350" y="2139431"/>
            <a:ext cx="3574093" cy="2680570"/>
          </a:xfrm>
        </p:spPr>
      </p:pic>
      <p:sp>
        <p:nvSpPr>
          <p:cNvPr id="8" name="TextBox 7"/>
          <p:cNvSpPr txBox="1"/>
          <p:nvPr/>
        </p:nvSpPr>
        <p:spPr>
          <a:xfrm>
            <a:off x="3257024" y="169068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84043" y="169068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CRF-RNN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3" y="2139431"/>
            <a:ext cx="3256766" cy="2680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4899412"/>
            <a:ext cx="10058400" cy="17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compared on Dataset: </a:t>
            </a:r>
            <a:r>
              <a:rPr lang="en-US" dirty="0" err="1" smtClean="0"/>
              <a:t>MIT_SceneParsing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CRF as RNN tested on random Google images</a:t>
            </a:r>
          </a:p>
          <a:p>
            <a:r>
              <a:rPr lang="en-US" dirty="0"/>
              <a:t>Codes taken from:</a:t>
            </a:r>
          </a:p>
          <a:p>
            <a:pPr lvl="1"/>
            <a:r>
              <a:rPr lang="en-US" dirty="0">
                <a:hlinkClick r:id="rId2"/>
              </a:rPr>
              <a:t>https://github.com/shekkizh/FCN.tensorflow#observations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torrvision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crfasrnn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455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21034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Considering the criticality of applications like autonomous driving or helping visually impaired, there need to be accurately segmented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8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 vs CRF-RNN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 of FCN</a:t>
            </a:r>
          </a:p>
          <a:p>
            <a:r>
              <a:rPr lang="en-US" dirty="0" smtClean="0"/>
              <a:t>Basics of CRF-RNN</a:t>
            </a:r>
          </a:p>
          <a:p>
            <a:r>
              <a:rPr lang="en-US" dirty="0" smtClean="0"/>
              <a:t>Some image outputs produced by the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55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686" y="198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Semantic Segmentation using Fully Convolutional Network</a:t>
            </a:r>
            <a:endParaRPr lang="en-US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27" y="2020884"/>
            <a:ext cx="8507896" cy="4134678"/>
          </a:xfrm>
        </p:spPr>
      </p:pic>
      <p:sp>
        <p:nvSpPr>
          <p:cNvPr id="6" name="TextBox 5"/>
          <p:cNvSpPr txBox="1"/>
          <p:nvPr/>
        </p:nvSpPr>
        <p:spPr>
          <a:xfrm>
            <a:off x="1335314" y="1524000"/>
            <a:ext cx="5738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Learn the </a:t>
            </a:r>
            <a:r>
              <a:rPr lang="en-US" sz="2000" dirty="0"/>
              <a:t>U</a:t>
            </a:r>
            <a:r>
              <a:rPr lang="en-US" sz="2000" dirty="0" smtClean="0"/>
              <a:t>psampling as a part of network</a:t>
            </a:r>
            <a:endParaRPr lang="en-US" sz="2000" dirty="0"/>
          </a:p>
        </p:txBody>
      </p:sp>
      <p:sp>
        <p:nvSpPr>
          <p:cNvPr id="7" name="Bent Arrow 6"/>
          <p:cNvSpPr/>
          <p:nvPr/>
        </p:nvSpPr>
        <p:spPr>
          <a:xfrm>
            <a:off x="8577943" y="1524000"/>
            <a:ext cx="261257" cy="104502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39200" y="1366092"/>
            <a:ext cx="27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Learnable Upsampling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Semantic Segmentation: Upsampling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0785"/>
            <a:ext cx="10515600" cy="4321017"/>
          </a:xfrm>
        </p:spPr>
      </p:pic>
      <p:sp>
        <p:nvSpPr>
          <p:cNvPr id="5" name="TextBox 4"/>
          <p:cNvSpPr txBox="1"/>
          <p:nvPr/>
        </p:nvSpPr>
        <p:spPr>
          <a:xfrm>
            <a:off x="3853470" y="467015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Skip Connections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07658" y="3628571"/>
            <a:ext cx="1915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47070" y="3640169"/>
            <a:ext cx="1437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Bigger feature maps</a:t>
            </a:r>
            <a:endParaRPr lang="en-US" sz="1200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5415"/>
            <a:ext cx="5549494" cy="24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Training and Results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loss was calculated as the sum of individual pixel loss.</a:t>
            </a:r>
          </a:p>
          <a:p>
            <a:r>
              <a:rPr lang="en-US" dirty="0" smtClean="0"/>
              <a:t>PASCAL VOC: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3" y="2965450"/>
            <a:ext cx="6083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CRFs?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Probabilistic framework used for labelling.</a:t>
            </a:r>
          </a:p>
          <a:p>
            <a:endParaRPr lang="en-US" dirty="0" smtClean="0"/>
          </a:p>
          <a:p>
            <a:r>
              <a:rPr lang="en-US" dirty="0" smtClean="0"/>
              <a:t>Underlying idea: Instead of joint distribution it uses conditional probability distribution over label sequence and observed sequence.</a:t>
            </a:r>
          </a:p>
          <a:p>
            <a:endParaRPr lang="en-US" dirty="0"/>
          </a:p>
          <a:p>
            <a:r>
              <a:rPr lang="en-US" dirty="0" smtClean="0"/>
              <a:t>Models </a:t>
            </a:r>
            <a:r>
              <a:rPr lang="en-US" dirty="0"/>
              <a:t>pixel labels as random variables that form a Markov Random Field (MRF) when conditioned upon a global </a:t>
            </a:r>
            <a:r>
              <a:rPr lang="en-US" dirty="0" smtClean="0"/>
              <a:t>observation(Image)</a:t>
            </a:r>
          </a:p>
          <a:p>
            <a:endParaRPr lang="en-US" dirty="0"/>
          </a:p>
          <a:p>
            <a:r>
              <a:rPr lang="en-US" dirty="0"/>
              <a:t>Outperformed: convolutional filters with large receptive fields and hence coarse outputs (FCN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29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Random </a:t>
            </a:r>
            <a:r>
              <a:rPr lang="en-US" dirty="0" smtClean="0"/>
              <a:t>Fields as RNN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5" y="1690688"/>
            <a:ext cx="6060495" cy="4351338"/>
          </a:xfrm>
        </p:spPr>
      </p:pic>
      <p:sp>
        <p:nvSpPr>
          <p:cNvPr id="3" name="TextBox 2"/>
          <p:cNvSpPr txBox="1"/>
          <p:nvPr/>
        </p:nvSpPr>
        <p:spPr>
          <a:xfrm>
            <a:off x="7846005" y="2038350"/>
            <a:ext cx="3806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CRF integrated with deep network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Combined strength of CNN and CRF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333</Words>
  <Application>Microsoft Macintosh PowerPoint</Application>
  <PresentationFormat>Widescreen</PresentationFormat>
  <Paragraphs>81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Arial</vt:lpstr>
      <vt:lpstr>Office Theme</vt:lpstr>
      <vt:lpstr>Comparison between Semantic Segmentation techniques</vt:lpstr>
      <vt:lpstr>Motivation for Semantic Segmentation</vt:lpstr>
      <vt:lpstr>FCN vs CRF-RNN</vt:lpstr>
      <vt:lpstr>Semantic Segmentation using Fully Convolutional Network</vt:lpstr>
      <vt:lpstr>Semantic Segmentation: Upsampling</vt:lpstr>
      <vt:lpstr>Training and Results </vt:lpstr>
      <vt:lpstr>What are CRFs?</vt:lpstr>
      <vt:lpstr>Conditional Random Fields as RNN</vt:lpstr>
      <vt:lpstr>PowerPoint Presentation</vt:lpstr>
      <vt:lpstr>Performance</vt:lpstr>
      <vt:lpstr>PASCAL VOC Result Comparison</vt:lpstr>
      <vt:lpstr>Performance</vt:lpstr>
      <vt:lpstr>Summarizing</vt:lpstr>
      <vt:lpstr>Comparison Results-MIT Scene Parsing</vt:lpstr>
      <vt:lpstr>Comparison Results-MIT Scene Parsing</vt:lpstr>
      <vt:lpstr>Comparison Results-MIT Scene Parsing</vt:lpstr>
      <vt:lpstr>Failure-MIT Scene Parsing</vt:lpstr>
      <vt:lpstr>CRF as RNN tested on Random Images</vt:lpstr>
      <vt:lpstr>CRF as RNN tested on Random Images</vt:lpstr>
      <vt:lpstr>CRF as RNN tested on Random Images</vt:lpstr>
      <vt:lpstr>Comparison</vt:lpstr>
      <vt:lpstr>Conclusion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between CRF and FCN on different datasets</dc:title>
  <dc:creator>vinitaboolchandani@gmail.com</dc:creator>
  <cp:lastModifiedBy>vinitaboolchandani@gmail.com</cp:lastModifiedBy>
  <cp:revision>31</cp:revision>
  <dcterms:created xsi:type="dcterms:W3CDTF">2017-12-06T03:16:55Z</dcterms:created>
  <dcterms:modified xsi:type="dcterms:W3CDTF">2017-12-06T18:38:29Z</dcterms:modified>
</cp:coreProperties>
</file>